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88" r:id="rId2"/>
    <p:sldId id="490" r:id="rId3"/>
    <p:sldId id="493" r:id="rId4"/>
    <p:sldId id="491" r:id="rId5"/>
    <p:sldId id="492" r:id="rId6"/>
    <p:sldId id="508" r:id="rId7"/>
    <p:sldId id="506" r:id="rId8"/>
    <p:sldId id="497" r:id="rId9"/>
    <p:sldId id="504" r:id="rId10"/>
    <p:sldId id="496" r:id="rId11"/>
    <p:sldId id="500" r:id="rId12"/>
    <p:sldId id="305" r:id="rId13"/>
  </p:sldIdLst>
  <p:sldSz cx="12192000" cy="6858000"/>
  <p:notesSz cx="6858000" cy="9144000"/>
  <p:embeddedFontLst>
    <p:embeddedFont>
      <p:font typeface="Pretendard ExtraBold" panose="020B0600000101010101" charset="-127"/>
      <p:bold r:id="rId16"/>
    </p:embeddedFont>
    <p:embeddedFont>
      <p:font typeface="Pretendard SemiBold" panose="020B0600000101010101" charset="-127"/>
      <p:bold r:id="rId17"/>
    </p:embeddedFont>
    <p:embeddedFont>
      <p:font typeface="Pretendard Medium" panose="020B0600000101010101" charset="-127"/>
      <p:regular r:id="rId18"/>
    </p:embeddedFont>
    <p:embeddedFont>
      <p:font typeface="Pretendard Light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Bauhaus 93" panose="04030905020B02020C02" pitchFamily="82" charset="0"/>
      <p:regular r:id="rId22"/>
    </p:embeddedFont>
    <p:embeddedFont>
      <p:font typeface="Pretendard" panose="020B0600000101010101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778"/>
    <a:srgbClr val="115445"/>
    <a:srgbClr val="CD0F41"/>
    <a:srgbClr val="F2F2F2"/>
    <a:srgbClr val="0178BF"/>
    <a:srgbClr val="068CA1"/>
    <a:srgbClr val="003481"/>
    <a:srgbClr val="BBCD95"/>
    <a:srgbClr val="0D0D0D"/>
    <a:srgbClr val="003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89710" autoAdjust="0"/>
  </p:normalViewPr>
  <p:slideViewPr>
    <p:cSldViewPr snapToGrid="0" showGuides="1">
      <p:cViewPr varScale="1">
        <p:scale>
          <a:sx n="53" d="100"/>
          <a:sy n="53" d="100"/>
        </p:scale>
        <p:origin x="108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5254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8AA0A-6343-4ECA-AD41-14DE59BBCDED}"/>
              </a:ext>
            </a:extLst>
          </p:cNvPr>
          <p:cNvGrpSpPr/>
          <p:nvPr userDrawn="1"/>
        </p:nvGrpSpPr>
        <p:grpSpPr>
          <a:xfrm>
            <a:off x="4398958" y="0"/>
            <a:ext cx="60960" cy="4960920"/>
            <a:chOff x="4373880" y="0"/>
            <a:chExt cx="60960" cy="49609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F9E2A-BC21-423D-859C-AD6019166F88}"/>
                </a:ext>
              </a:extLst>
            </p:cNvPr>
            <p:cNvSpPr/>
            <p:nvPr userDrawn="1"/>
          </p:nvSpPr>
          <p:spPr>
            <a:xfrm>
              <a:off x="4373880" y="0"/>
              <a:ext cx="60960" cy="40690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AD37E2-BF54-433B-8EDA-FED12A614699}"/>
                </a:ext>
              </a:extLst>
            </p:cNvPr>
            <p:cNvSpPr/>
            <p:nvPr userDrawn="1"/>
          </p:nvSpPr>
          <p:spPr>
            <a:xfrm>
              <a:off x="4373880" y="419100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9E39EB-D56D-4621-AD6A-361E326584F8}"/>
                </a:ext>
              </a:extLst>
            </p:cNvPr>
            <p:cNvSpPr/>
            <p:nvPr userDrawn="1"/>
          </p:nvSpPr>
          <p:spPr>
            <a:xfrm>
              <a:off x="4373880" y="463692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5E543-9368-41E1-BA93-11165B1342DE}"/>
              </a:ext>
            </a:extLst>
          </p:cNvPr>
          <p:cNvCxnSpPr>
            <a:cxnSpLocks/>
          </p:cNvCxnSpPr>
          <p:nvPr userDrawn="1"/>
        </p:nvCxnSpPr>
        <p:spPr>
          <a:xfrm>
            <a:off x="594167" y="277058"/>
            <a:ext cx="11003666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11F6-1160-4736-B9F0-8FD0919AFDA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D3D-D939-4776-AA3E-5531E4543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  <p:sldLayoutId id="214748366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150E9F-8C7A-415F-B9BE-96A9BEB3F594}"/>
              </a:ext>
            </a:extLst>
          </p:cNvPr>
          <p:cNvSpPr txBox="1"/>
          <p:nvPr/>
        </p:nvSpPr>
        <p:spPr>
          <a:xfrm>
            <a:off x="-30480" y="-539936"/>
            <a:ext cx="8158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5000962" y="761681"/>
            <a:ext cx="5981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MES</a:t>
            </a:r>
          </a:p>
          <a:p>
            <a:r>
              <a:rPr lang="ko-KR" altLang="en-US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 시스템 </a:t>
            </a:r>
            <a:endParaRPr lang="en-US" altLang="ko-KR" sz="60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13360" y="4188767"/>
            <a:ext cx="399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SMARTFACTORY</a:t>
            </a:r>
          </a:p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</a:t>
            </a:r>
            <a:endParaRPr lang="en-US" altLang="ko-KR" sz="48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1713" y="5648337"/>
            <a:ext cx="3950114" cy="844371"/>
            <a:chOff x="7779443" y="5140337"/>
            <a:chExt cx="3950114" cy="8443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F90E5F-DDC8-49FE-97D9-BEB2BF03A1B7}"/>
                </a:ext>
              </a:extLst>
            </p:cNvPr>
            <p:cNvSpPr txBox="1"/>
            <p:nvPr/>
          </p:nvSpPr>
          <p:spPr>
            <a:xfrm>
              <a:off x="9037060" y="5140337"/>
              <a:ext cx="2692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 </a:t>
              </a: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3gim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김수진 김태현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방수민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홍미지</a:t>
              </a:r>
              <a:endPara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55EE5-DF4C-406F-BF21-09D7E7AF7693}"/>
                </a:ext>
              </a:extLst>
            </p:cNvPr>
            <p:cNvSpPr txBox="1"/>
            <p:nvPr/>
          </p:nvSpPr>
          <p:spPr>
            <a:xfrm>
              <a:off x="7779443" y="5153711"/>
              <a:ext cx="125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algn="r"/>
              <a:r>
                <a:rPr lang="en-US" altLang="ko-KR" dirty="0"/>
                <a:t>team</a:t>
              </a:r>
            </a:p>
            <a:p>
              <a:pPr algn="r"/>
              <a:r>
                <a:rPr lang="en-US" altLang="ko-KR" dirty="0"/>
                <a:t>member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BB0888-B71E-AC02-4DD0-895F67BB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7845" r="10999" b="5441"/>
          <a:stretch/>
        </p:blipFill>
        <p:spPr>
          <a:xfrm>
            <a:off x="1025114" y="711200"/>
            <a:ext cx="2154866" cy="19304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79AE795-3F0F-AE6E-5B97-B3A05942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013" r="25953"/>
          <a:stretch/>
        </p:blipFill>
        <p:spPr>
          <a:xfrm>
            <a:off x="2768774" y="476990"/>
            <a:ext cx="1208142" cy="145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F1A7A8-EEDE-BCEB-58BA-BE958F1859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6" y="2191657"/>
            <a:ext cx="2164006" cy="21640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670C41-FDB2-DFE6-05BB-3297853C4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0" y="4466771"/>
            <a:ext cx="4178754" cy="2089377"/>
          </a:xfrm>
          <a:prstGeom prst="rect">
            <a:avLst/>
          </a:prstGeom>
        </p:spPr>
      </p:pic>
      <p:sp>
        <p:nvSpPr>
          <p:cNvPr id="32" name="아래로 구부러진 화살표 15">
            <a:extLst>
              <a:ext uri="{FF2B5EF4-FFF2-40B4-BE49-F238E27FC236}">
                <a16:creationId xmlns:a16="http://schemas.microsoft.com/office/drawing/2014/main" id="{EDC86B5F-5F84-54EF-D2F2-9388B717375E}"/>
              </a:ext>
            </a:extLst>
          </p:cNvPr>
          <p:cNvSpPr/>
          <p:nvPr/>
        </p:nvSpPr>
        <p:spPr>
          <a:xfrm rot="819813">
            <a:off x="3992520" y="501209"/>
            <a:ext cx="5927626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아래로 구부러진 화살표 18">
            <a:extLst>
              <a:ext uri="{FF2B5EF4-FFF2-40B4-BE49-F238E27FC236}">
                <a16:creationId xmlns:a16="http://schemas.microsoft.com/office/drawing/2014/main" id="{99AFBA7E-D56F-D0CC-6FA1-A56267ACC315}"/>
              </a:ext>
            </a:extLst>
          </p:cNvPr>
          <p:cNvSpPr/>
          <p:nvPr/>
        </p:nvSpPr>
        <p:spPr>
          <a:xfrm rot="9966281">
            <a:off x="3759350" y="4958447"/>
            <a:ext cx="6393964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2234EEF-C93B-6A68-69AC-4B92FE37A8B0}"/>
              </a:ext>
            </a:extLst>
          </p:cNvPr>
          <p:cNvSpPr txBox="1">
            <a:spLocks/>
          </p:cNvSpPr>
          <p:nvPr/>
        </p:nvSpPr>
        <p:spPr>
          <a:xfrm>
            <a:off x="4388122" y="1223282"/>
            <a:ext cx="3987971" cy="55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실시간 영상 전송 </a:t>
            </a:r>
            <a:r>
              <a:rPr lang="en-US" altLang="ko-KR" sz="2000" b="1" dirty="0"/>
              <a:t>(Socket</a:t>
            </a:r>
            <a:r>
              <a:rPr lang="ko-KR" altLang="en-US" sz="2000" b="1" dirty="0"/>
              <a:t>통신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5EFE068-E6A8-0116-3354-3BCEA762B456}"/>
              </a:ext>
            </a:extLst>
          </p:cNvPr>
          <p:cNvSpPr txBox="1">
            <a:spLocks/>
          </p:cNvSpPr>
          <p:nvPr/>
        </p:nvSpPr>
        <p:spPr>
          <a:xfrm>
            <a:off x="4388122" y="2661814"/>
            <a:ext cx="3987971" cy="9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AI </a:t>
            </a:r>
            <a:r>
              <a:rPr lang="ko-KR" altLang="en-US" sz="2000" b="1" dirty="0"/>
              <a:t>모델 적용 </a:t>
            </a:r>
            <a:r>
              <a:rPr lang="en-US" altLang="ko-KR" sz="2000" b="1" dirty="0"/>
              <a:t>(YOLOv5)</a:t>
            </a:r>
          </a:p>
          <a:p>
            <a:r>
              <a:rPr lang="en-US" altLang="ko-KR" sz="2000" b="1" dirty="0"/>
              <a:t>ASP.NET</a:t>
            </a:r>
            <a:r>
              <a:rPr lang="ko-KR" altLang="en-US" sz="2000" b="1" dirty="0"/>
              <a:t>에 전송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SignalR</a:t>
            </a:r>
            <a:r>
              <a:rPr lang="en-US" altLang="ko-KR" sz="2000" b="1" dirty="0"/>
              <a:t>)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BFEC3AF-BD91-3C39-6E05-6C7476480F63}"/>
              </a:ext>
            </a:extLst>
          </p:cNvPr>
          <p:cNvSpPr txBox="1">
            <a:spLocks/>
          </p:cNvSpPr>
          <p:nvPr/>
        </p:nvSpPr>
        <p:spPr>
          <a:xfrm>
            <a:off x="4388122" y="4573006"/>
            <a:ext cx="3542401" cy="55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/>
              <a:t>웹페이지에</a:t>
            </a:r>
            <a:r>
              <a:rPr lang="ko-KR" altLang="en-US" sz="2000" b="1" dirty="0"/>
              <a:t> 실시간 송출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846960C-94C5-7268-C598-22A81CC8F6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7923" b="8188"/>
          <a:stretch/>
        </p:blipFill>
        <p:spPr>
          <a:xfrm>
            <a:off x="9763970" y="1277260"/>
            <a:ext cx="2004685" cy="8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미디어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264" y="1080655"/>
            <a:ext cx="8302336" cy="46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D7580-F2A8-47EC-9D37-A771F182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46286" y="2757714"/>
            <a:ext cx="4005943" cy="1422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324235" y="3284248"/>
            <a:ext cx="1148280" cy="542620"/>
            <a:chOff x="3672840" y="4105580"/>
            <a:chExt cx="1524000" cy="6948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80401" y="3207304"/>
            <a:ext cx="21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12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1652735" y="94726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27975" y="1205135"/>
            <a:ext cx="3205588" cy="3497152"/>
            <a:chOff x="2034062" y="542939"/>
            <a:chExt cx="3205588" cy="34971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54293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동기 및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1168503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아키텍처 구조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2" y="367075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Web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3" y="1794067"/>
              <a:ext cx="3205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라즈베리 파이 회로도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72250" y="3045195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AI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6FD615-4244-FA1C-C4D7-49CD559D477B}"/>
              </a:ext>
            </a:extLst>
          </p:cNvPr>
          <p:cNvSpPr txBox="1"/>
          <p:nvPr/>
        </p:nvSpPr>
        <p:spPr>
          <a:xfrm>
            <a:off x="2227975" y="3081827"/>
            <a:ext cx="320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IOT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설계도</a:t>
            </a:r>
          </a:p>
        </p:txBody>
      </p:sp>
    </p:spTree>
    <p:extLst>
      <p:ext uri="{BB962C8B-B14F-4D97-AF65-F5344CB8AC3E}">
        <p14:creationId xmlns:p14="http://schemas.microsoft.com/office/powerpoint/2010/main" val="14105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150183" y="1169036"/>
            <a:ext cx="5246368" cy="5367356"/>
            <a:chOff x="5648475" y="312799"/>
            <a:chExt cx="6096000" cy="6253371"/>
          </a:xfrm>
        </p:grpSpPr>
        <p:pic>
          <p:nvPicPr>
            <p:cNvPr id="42" name="Picture 2" descr="'자동화 공정 속속 도입...위생·맛·품질 다 잡았죠'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75" y="312799"/>
              <a:ext cx="6096000" cy="342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t="12969" b="26956"/>
            <a:stretch/>
          </p:blipFill>
          <p:spPr>
            <a:xfrm>
              <a:off x="5791350" y="3813243"/>
              <a:ext cx="5810250" cy="38910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5639"/>
            <a:stretch/>
          </p:blipFill>
          <p:spPr>
            <a:xfrm>
              <a:off x="5677253" y="4202349"/>
              <a:ext cx="6057900" cy="2363821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AF347-447E-F6B4-89FF-D28F96B82393}"/>
              </a:ext>
            </a:extLst>
          </p:cNvPr>
          <p:cNvSpPr/>
          <p:nvPr/>
        </p:nvSpPr>
        <p:spPr>
          <a:xfrm>
            <a:off x="805737" y="5577840"/>
            <a:ext cx="5893583" cy="87934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동기 및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298793" y="1169036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92298" y="4763274"/>
            <a:ext cx="1083014" cy="217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806887" y="5445507"/>
            <a:ext cx="1980789" cy="8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51904" y="5211878"/>
            <a:ext cx="1409732" cy="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23952" y="6457180"/>
            <a:ext cx="3075368" cy="21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af-ZA" altLang="ko-KR" sz="1050" dirty="0"/>
              <a:t>https://www.sedaily.com/NewsView/22JW7Z1RBB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AA222-1E7D-845D-B17A-8C135D64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330" y="5552439"/>
            <a:ext cx="4904670" cy="756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868A3D-6EA8-53B9-56B1-719A6DD08EDB}"/>
              </a:ext>
            </a:extLst>
          </p:cNvPr>
          <p:cNvSpPr/>
          <p:nvPr/>
        </p:nvSpPr>
        <p:spPr>
          <a:xfrm>
            <a:off x="3407323" y="5794324"/>
            <a:ext cx="2026825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7DF90-E3BE-975A-3A6F-BAC688B72393}"/>
              </a:ext>
            </a:extLst>
          </p:cNvPr>
          <p:cNvSpPr/>
          <p:nvPr/>
        </p:nvSpPr>
        <p:spPr>
          <a:xfrm>
            <a:off x="1223888" y="6043259"/>
            <a:ext cx="2528016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4FFC-9068-1AB4-1E30-CA18E0881C40}"/>
              </a:ext>
            </a:extLst>
          </p:cNvPr>
          <p:cNvGrpSpPr/>
          <p:nvPr/>
        </p:nvGrpSpPr>
        <p:grpSpPr>
          <a:xfrm>
            <a:off x="7955270" y="2285876"/>
            <a:ext cx="3788240" cy="2566256"/>
            <a:chOff x="7723669" y="1309484"/>
            <a:chExt cx="4236731" cy="25662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7723670" y="1309484"/>
              <a:ext cx="4032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삼각김밥 제조공장의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MES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시스템 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BA1221D-3605-4F9C-8DE2-697B535AC5AB}"/>
                </a:ext>
              </a:extLst>
            </p:cNvPr>
            <p:cNvSpPr/>
            <p:nvPr/>
          </p:nvSpPr>
          <p:spPr>
            <a:xfrm>
              <a:off x="7723670" y="1637909"/>
              <a:ext cx="4236730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계획과 공장 상황을 종합 분석하는 생산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품질을 실시간 모니터링하는 품질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글로벌 지점들의 품질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관리를 위한 서버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165096-C799-FA13-B73D-E9B3F97CD984}"/>
                </a:ext>
              </a:extLst>
            </p:cNvPr>
            <p:cNvGrpSpPr/>
            <p:nvPr/>
          </p:nvGrpSpPr>
          <p:grpSpPr>
            <a:xfrm>
              <a:off x="7723669" y="2720472"/>
              <a:ext cx="4236731" cy="1155268"/>
              <a:chOff x="7723669" y="2335246"/>
              <a:chExt cx="4236731" cy="115526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C04F6D-2756-7E08-AE1E-34F7BDD33ACA}"/>
                  </a:ext>
                </a:extLst>
              </p:cNvPr>
              <p:cNvSpPr txBox="1"/>
              <p:nvPr/>
            </p:nvSpPr>
            <p:spPr>
              <a:xfrm>
                <a:off x="7723669" y="2335246"/>
                <a:ext cx="4032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삼각김밥 제조공장의 자동화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475C610-6306-A827-A5DA-B940C5330108}"/>
                  </a:ext>
                </a:extLst>
              </p:cNvPr>
              <p:cNvSpPr/>
              <p:nvPr/>
            </p:nvSpPr>
            <p:spPr>
              <a:xfrm>
                <a:off x="7723669" y="2700682"/>
                <a:ext cx="4236731" cy="789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무게 센서를 이용한 양 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-AI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이미지 라벨 부착 여부에 따른 양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실시간 온도 변화에 따른 온도 관리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7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0" y="48201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아키텍처 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901135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105888"/>
            <a:ext cx="261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카메라 이미지 전달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소켓 통신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1393837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Python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8" y="1105888"/>
            <a:ext cx="6426381" cy="496346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166360" y="1639313"/>
            <a:ext cx="1646675" cy="96672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142097" y="3051930"/>
            <a:ext cx="670939" cy="39233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961146" y="1745994"/>
            <a:ext cx="163828" cy="116484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557287" y="1745993"/>
            <a:ext cx="152400" cy="101244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743069"/>
            <a:ext cx="377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[AI]Classification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처리된  이미지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243676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온도 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초음파 정보 전달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12697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벨트 제어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2033606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2723668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-&gt; 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3389000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Infra architecture -&gt;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721399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이중화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4003199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HAPorxy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이용한 부하 분산 처리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6708" y="438614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서버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Replication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4677805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MySQL replication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504530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Session storage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5353030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이중화 서버의 로그인 관리를 위해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Redis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0872" y="1105888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04216" y="1765048"/>
            <a:ext cx="3630128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204216" y="2417681"/>
            <a:ext cx="2607904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92544" y="3090985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89687" y="4375192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94120" y="5053334"/>
            <a:ext cx="3008063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180872" y="3728820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86743" y="2889867"/>
            <a:ext cx="2593881" cy="1972419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64115" y="4542419"/>
            <a:ext cx="1960860" cy="1463740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80624" y="3890155"/>
            <a:ext cx="1252405" cy="972131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2" y="1288507"/>
            <a:ext cx="6914213" cy="4598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7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6337">
            <a:off x="7381757" y="3691176"/>
            <a:ext cx="2156695" cy="24109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6337">
            <a:off x="3698747" y="3691177"/>
            <a:ext cx="2156695" cy="2410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85" y="1525686"/>
            <a:ext cx="2006009" cy="1073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99" y="1521894"/>
            <a:ext cx="2006009" cy="1073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737" y="1507936"/>
            <a:ext cx="1412682" cy="9417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714" y="269235"/>
            <a:ext cx="1485152" cy="163960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49288" y="2460569"/>
            <a:ext cx="11388035" cy="13724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377" y="2746631"/>
            <a:ext cx="1073639" cy="7534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836" y="2621204"/>
            <a:ext cx="621581" cy="10548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234" y="2702179"/>
            <a:ext cx="866445" cy="89469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 rot="1980839">
            <a:off x="7412281" y="2971836"/>
            <a:ext cx="2407902" cy="219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80839">
            <a:off x="3559208" y="3008348"/>
            <a:ext cx="2407902" cy="219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325720" y="232724"/>
            <a:ext cx="527336" cy="739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33571" y="980901"/>
            <a:ext cx="850262" cy="972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8242" y="1481475"/>
            <a:ext cx="1724198" cy="1063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25237" y="2471937"/>
            <a:ext cx="1845590" cy="1279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15540" y="1686687"/>
            <a:ext cx="2416005" cy="2301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18383" y="3750719"/>
            <a:ext cx="2416005" cy="2301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03229" y="2367067"/>
            <a:ext cx="1367689" cy="1500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177290" y="1425619"/>
            <a:ext cx="1568594" cy="1119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6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3" name="미디어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9516" y="1093780"/>
            <a:ext cx="8303004" cy="46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미디어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14300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4"/>
            <a:ext cx="9397916" cy="876454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좀더 자세히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어떤 사진을 어떻게 판별했다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전처리해서 평균 얼마정도의 인식률을 보여주면서 했는지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8945A-2D2F-1A63-B193-812EE1AF0D5D}"/>
              </a:ext>
            </a:extLst>
          </p:cNvPr>
          <p:cNvGrpSpPr/>
          <p:nvPr/>
        </p:nvGrpSpPr>
        <p:grpSpPr>
          <a:xfrm>
            <a:off x="1155505" y="1449977"/>
            <a:ext cx="5323672" cy="5408023"/>
            <a:chOff x="3167185" y="464225"/>
            <a:chExt cx="5857630" cy="59295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6ADD0F-36E6-2464-9C35-88CFC255C1A4}"/>
                </a:ext>
              </a:extLst>
            </p:cNvPr>
            <p:cNvGrpSpPr/>
            <p:nvPr/>
          </p:nvGrpSpPr>
          <p:grpSpPr>
            <a:xfrm>
              <a:off x="6466781" y="464225"/>
              <a:ext cx="2544478" cy="2409372"/>
              <a:chOff x="7673577" y="549875"/>
              <a:chExt cx="2544478" cy="24093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0EE500E-CD8C-BFEF-0EF3-E6BCA15FB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31" t="13175" r="15132" b="15080"/>
              <a:stretch/>
            </p:blipFill>
            <p:spPr>
              <a:xfrm rot="5400000">
                <a:off x="7741130" y="482322"/>
                <a:ext cx="2409372" cy="2544478"/>
              </a:xfrm>
              <a:prstGeom prst="rect">
                <a:avLst/>
              </a:prstGeom>
            </p:spPr>
          </p:pic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B5FAAE9-04A0-1AFC-B986-383D372DCF9F}"/>
                  </a:ext>
                </a:extLst>
              </p:cNvPr>
              <p:cNvCxnSpPr/>
              <p:nvPr/>
            </p:nvCxnSpPr>
            <p:spPr>
              <a:xfrm flipH="1">
                <a:off x="7937771" y="683570"/>
                <a:ext cx="579817" cy="19915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F43E4-AE9C-A5EB-FBFD-334129681937}"/>
                  </a:ext>
                </a:extLst>
              </p:cNvPr>
              <p:cNvCxnSpPr/>
              <p:nvPr/>
            </p:nvCxnSpPr>
            <p:spPr>
              <a:xfrm flipH="1">
                <a:off x="7937772" y="2131469"/>
                <a:ext cx="1955258" cy="543637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6BB307C-1DDB-1250-459B-F5F7F8EAC415}"/>
                  </a:ext>
                </a:extLst>
              </p:cNvPr>
              <p:cNvCxnSpPr/>
              <p:nvPr/>
            </p:nvCxnSpPr>
            <p:spPr>
              <a:xfrm flipH="1" flipV="1">
                <a:off x="8517589" y="683571"/>
                <a:ext cx="1375441" cy="144789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4A9514C1-4177-1E74-A211-023C59BD71F7}"/>
                </a:ext>
              </a:extLst>
            </p:cNvPr>
            <p:cNvSpPr txBox="1"/>
            <p:nvPr/>
          </p:nvSpPr>
          <p:spPr>
            <a:xfrm>
              <a:off x="6766339" y="2948925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삼각김밥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A173E-D690-AF98-606B-8D9164CBB158}"/>
                </a:ext>
              </a:extLst>
            </p:cNvPr>
            <p:cNvGrpSpPr/>
            <p:nvPr/>
          </p:nvGrpSpPr>
          <p:grpSpPr>
            <a:xfrm>
              <a:off x="6466781" y="3596370"/>
              <a:ext cx="2558034" cy="2358553"/>
              <a:chOff x="7800036" y="3613924"/>
              <a:chExt cx="2558034" cy="235855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974D22-2FAA-56DC-94F1-0EFE1BAD0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0" t="17730" r="20870" b="19082"/>
              <a:stretch/>
            </p:blipFill>
            <p:spPr>
              <a:xfrm rot="5400000">
                <a:off x="7899776" y="3514184"/>
                <a:ext cx="2358553" cy="2558034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48DD835-255D-522F-B572-69F31FDF0887}"/>
                  </a:ext>
                </a:extLst>
              </p:cNvPr>
              <p:cNvCxnSpPr/>
              <p:nvPr/>
            </p:nvCxnSpPr>
            <p:spPr>
              <a:xfrm flipH="1" flipV="1">
                <a:off x="9371624" y="4610911"/>
                <a:ext cx="116435" cy="69066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077F2BD-A2E1-41C0-B428-EAFE9CE3186F}"/>
                  </a:ext>
                </a:extLst>
              </p:cNvPr>
              <p:cNvCxnSpPr/>
              <p:nvPr/>
            </p:nvCxnSpPr>
            <p:spPr>
              <a:xfrm flipH="1">
                <a:off x="8644047" y="5301574"/>
                <a:ext cx="853702" cy="10700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12ED50F-4EED-757E-AEBE-48BE350DD101}"/>
                  </a:ext>
                </a:extLst>
              </p:cNvPr>
              <p:cNvCxnSpPr/>
              <p:nvPr/>
            </p:nvCxnSpPr>
            <p:spPr>
              <a:xfrm>
                <a:off x="8527612" y="4793201"/>
                <a:ext cx="116435" cy="61537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C6A6FA3-AF71-CB1D-8D65-9910FD42D975}"/>
                  </a:ext>
                </a:extLst>
              </p:cNvPr>
              <p:cNvCxnSpPr/>
              <p:nvPr/>
            </p:nvCxnSpPr>
            <p:spPr>
              <a:xfrm flipH="1">
                <a:off x="8501613" y="4639992"/>
                <a:ext cx="870012" cy="153209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52">
              <a:extLst>
                <a:ext uri="{FF2B5EF4-FFF2-40B4-BE49-F238E27FC236}">
                  <a16:creationId xmlns:a16="http://schemas.microsoft.com/office/drawing/2014/main" id="{72A9F071-03D0-1503-CC5B-BED071902569}"/>
                </a:ext>
              </a:extLst>
            </p:cNvPr>
            <p:cNvSpPr txBox="1"/>
            <p:nvPr/>
          </p:nvSpPr>
          <p:spPr>
            <a:xfrm>
              <a:off x="7020883" y="6024444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&lt;</a:t>
              </a:r>
              <a:r>
                <a:rPr lang="ko-KR" altLang="en-US" dirty="0"/>
                <a:t>라벨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EEA343-9E84-AF50-C166-D8B899514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 r="9934"/>
            <a:stretch/>
          </p:blipFill>
          <p:spPr>
            <a:xfrm>
              <a:off x="3167185" y="3604836"/>
              <a:ext cx="2928458" cy="2358554"/>
            </a:xfrm>
            <a:prstGeom prst="rect">
              <a:avLst/>
            </a:prstGeom>
          </p:spPr>
        </p:pic>
        <p:sp>
          <p:nvSpPr>
            <p:cNvPr id="12" name="TextBox 55">
              <a:extLst>
                <a:ext uri="{FF2B5EF4-FFF2-40B4-BE49-F238E27FC236}">
                  <a16:creationId xmlns:a16="http://schemas.microsoft.com/office/drawing/2014/main" id="{6D5E9837-E218-31ED-4EAC-13962EE27636}"/>
                </a:ext>
              </a:extLst>
            </p:cNvPr>
            <p:cNvSpPr txBox="1"/>
            <p:nvPr/>
          </p:nvSpPr>
          <p:spPr>
            <a:xfrm>
              <a:off x="4021173" y="6018869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&lt;AI</a:t>
              </a:r>
              <a:r>
                <a:rPr lang="ko-KR" altLang="en-US" dirty="0"/>
                <a:t> 인식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3DFF3-D9AD-CBB5-5FC2-09369287C4C2}"/>
              </a:ext>
            </a:extLst>
          </p:cNvPr>
          <p:cNvSpPr/>
          <p:nvPr/>
        </p:nvSpPr>
        <p:spPr>
          <a:xfrm>
            <a:off x="7006859" y="1449977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85DCD-B452-918B-8A0E-FAD641A27C87}"/>
              </a:ext>
            </a:extLst>
          </p:cNvPr>
          <p:cNvSpPr txBox="1"/>
          <p:nvPr/>
        </p:nvSpPr>
        <p:spPr>
          <a:xfrm>
            <a:off x="7463116" y="1449977"/>
            <a:ext cx="4497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핸드폰 카메라 </a:t>
            </a:r>
            <a:r>
              <a:rPr lang="en-US" altLang="ko-KR" sz="1600" dirty="0"/>
              <a:t>1:1 </a:t>
            </a:r>
            <a:r>
              <a:rPr lang="ko-KR" altLang="en-US" sz="1600" dirty="0"/>
              <a:t>크기로 삼각김밥 모형 및 라벨 촬영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(</a:t>
            </a:r>
            <a:r>
              <a:rPr lang="ko-KR" altLang="en-US" sz="1600" dirty="0"/>
              <a:t>한 장의 평균 파일 용량 </a:t>
            </a:r>
            <a:r>
              <a:rPr lang="en-US" altLang="ko-KR" sz="1600" dirty="0"/>
              <a:t>2.4MB)</a:t>
            </a:r>
            <a:endParaRPr lang="ko-KR" altLang="en-US" sz="1600" dirty="0"/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A16B36-EAB6-0F64-43DC-D54F0DA02684}"/>
              </a:ext>
            </a:extLst>
          </p:cNvPr>
          <p:cNvSpPr txBox="1">
            <a:spLocks/>
          </p:cNvSpPr>
          <p:nvPr/>
        </p:nvSpPr>
        <p:spPr>
          <a:xfrm>
            <a:off x="7463116" y="2498070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roboFlow</a:t>
            </a:r>
            <a:r>
              <a:rPr lang="en-US" altLang="ko-KR" sz="1800" dirty="0"/>
              <a:t> </a:t>
            </a:r>
            <a:r>
              <a:rPr lang="ko-KR" altLang="en-US" sz="1800" dirty="0"/>
              <a:t>사용 데이터 증강</a:t>
            </a:r>
            <a:endParaRPr lang="en-US" altLang="ko-KR" sz="1800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05613D-2795-8FD6-0BC4-9B60F9DF1E71}"/>
              </a:ext>
            </a:extLst>
          </p:cNvPr>
          <p:cNvSpPr txBox="1">
            <a:spLocks/>
          </p:cNvSpPr>
          <p:nvPr/>
        </p:nvSpPr>
        <p:spPr>
          <a:xfrm>
            <a:off x="7463115" y="3092719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"</a:t>
            </a:r>
            <a:r>
              <a:rPr lang="af-ZA" altLang="ko-KR" sz="1800" dirty="0"/>
              <a:t>Instance Segmentation" </a:t>
            </a:r>
            <a:r>
              <a:rPr lang="ko-KR" altLang="en-US" sz="1800" dirty="0"/>
              <a:t>적용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79CC1B7-0953-6081-198C-25EF4AA959A8}"/>
              </a:ext>
            </a:extLst>
          </p:cNvPr>
          <p:cNvSpPr txBox="1">
            <a:spLocks/>
          </p:cNvSpPr>
          <p:nvPr/>
        </p:nvSpPr>
        <p:spPr>
          <a:xfrm>
            <a:off x="7463114" y="3759643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이미지 크기 </a:t>
            </a:r>
            <a:r>
              <a:rPr lang="en-US" altLang="ko-KR" sz="1800" dirty="0"/>
              <a:t>640*640</a:t>
            </a:r>
          </a:p>
        </p:txBody>
      </p:sp>
    </p:spTree>
    <p:extLst>
      <p:ext uri="{BB962C8B-B14F-4D97-AF65-F5344CB8AC3E}">
        <p14:creationId xmlns:p14="http://schemas.microsoft.com/office/powerpoint/2010/main" val="2799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19687</TotalTime>
  <Words>330</Words>
  <Application>Microsoft Office PowerPoint</Application>
  <PresentationFormat>와이드스크린</PresentationFormat>
  <Paragraphs>86</Paragraphs>
  <Slides>12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Pretendard ExtraBold</vt:lpstr>
      <vt:lpstr>Pretendard SemiBold</vt:lpstr>
      <vt:lpstr>Pretendard Medium</vt:lpstr>
      <vt:lpstr>Pretendard Light</vt:lpstr>
      <vt:lpstr>맑은 고딕</vt:lpstr>
      <vt:lpstr>Bauhaus 93</vt:lpstr>
      <vt:lpstr>Pretendard</vt:lpstr>
      <vt:lpstr>Office 테마</vt:lpstr>
      <vt:lpstr>PowerPoint 프레젠테이션</vt:lpstr>
      <vt:lpstr>목차</vt:lpstr>
      <vt:lpstr>프로젝트 동기 및 목표</vt:lpstr>
      <vt:lpstr>아키텍처 구조</vt:lpstr>
      <vt:lpstr>라즈베리 파이 회로도</vt:lpstr>
      <vt:lpstr>PowerPoint 프레젠테이션</vt:lpstr>
      <vt:lpstr>시연 영상</vt:lpstr>
      <vt:lpstr>WEB 시연영상</vt:lpstr>
      <vt:lpstr>AI 학습(좀더 자세히, 어떤 사진을 어떻게 판별했다, 전처리해서 평균 얼마정도의 인식률을 보여주면서 했는지</vt:lpstr>
      <vt:lpstr>PowerPoint 프레젠테이션</vt:lpstr>
      <vt:lpstr>AI 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ppp</cp:lastModifiedBy>
  <cp:revision>1376</cp:revision>
  <dcterms:created xsi:type="dcterms:W3CDTF">2022-02-02T04:32:22Z</dcterms:created>
  <dcterms:modified xsi:type="dcterms:W3CDTF">2023-10-04T01:27:24Z</dcterms:modified>
</cp:coreProperties>
</file>